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6" r:id="rId4"/>
    <p:sldId id="277" r:id="rId5"/>
    <p:sldId id="289" r:id="rId6"/>
    <p:sldId id="275" r:id="rId7"/>
    <p:sldId id="290" r:id="rId8"/>
    <p:sldId id="261" r:id="rId9"/>
    <p:sldId id="262" r:id="rId10"/>
    <p:sldId id="264" r:id="rId11"/>
    <p:sldId id="263" r:id="rId12"/>
    <p:sldId id="266" r:id="rId13"/>
    <p:sldId id="279" r:id="rId14"/>
    <p:sldId id="280" r:id="rId15"/>
    <p:sldId id="269" r:id="rId16"/>
    <p:sldId id="270" r:id="rId17"/>
    <p:sldId id="282" r:id="rId18"/>
    <p:sldId id="283" r:id="rId19"/>
    <p:sldId id="284" r:id="rId20"/>
    <p:sldId id="285" r:id="rId21"/>
    <p:sldId id="292" r:id="rId22"/>
    <p:sldId id="293" r:id="rId23"/>
    <p:sldId id="295" r:id="rId24"/>
    <p:sldId id="287" r:id="rId25"/>
    <p:sldId id="288" r:id="rId26"/>
    <p:sldId id="291" r:id="rId27"/>
    <p:sldId id="294" r:id="rId2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63" autoAdjust="0"/>
  </p:normalViewPr>
  <p:slideViewPr>
    <p:cSldViewPr>
      <p:cViewPr>
        <p:scale>
          <a:sx n="82" d="100"/>
          <a:sy n="82" d="100"/>
        </p:scale>
        <p:origin x="-1234" y="19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759F1DA-CE8D-4138-B4A2-9DC091AF21BE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575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8FEA8C0-A9C4-437F-AEAA-967692F42F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7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spcBef>
                <a:spcPts val="0"/>
              </a:spcBef>
            </a:pPr>
            <a:r>
              <a:rPr lang="en-US" dirty="0" smtClean="0"/>
              <a:t>Effectors include arms, legs, wheels, fingers, etc.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Actuators are mechanisms for activating process control through pneumatic, hydraulic or electric signals. Include motors pneumatic actuators </a:t>
            </a:r>
            <a:r>
              <a:rPr lang="en-US" baseline="0" dirty="0" smtClean="0"/>
              <a:t> (conversion of compressed air), hydraulic actuators which </a:t>
            </a:r>
            <a:r>
              <a:rPr lang="en-US" dirty="0" smtClean="0"/>
              <a:t>convert hydraulic pressure and flow into torque and rotation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8FEA8C0-A9C4-437F-AEAA-967692F42F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Grey Walter was a British neurophysiologist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784D37-5C24-4BAF-8EE8-CEFBBB8818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86425F-AE3F-445D-AA02-2BEA4F69A5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84545B-6199-4E36-B865-C5CF74257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300"/>
              </a:spcBef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3EEEA9-BB7A-4ED1-B94F-43EE56FC94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66702D-DD16-43A9-B42E-988E4DCE0D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0F5C61-5F36-4BE5-BD8D-2587350D84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13EF1B-3579-477E-9C31-8A1F425718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65B017-D0B4-48A3-9651-C2E0E24CCA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D3AEC4-4223-48AE-AD18-A42F03195F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63126F-5D9C-4F06-9173-222E1F6FB5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38FC1-2F05-4939-8FDD-36B8AFBAF3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287E30F-9548-4E96-8D25-81E133D7F1D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Ro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yberneticzoo.com/cyberneticanimals/1977-hilare-autonomous-mobile-robot-french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halevi@cis.brooklyn.cun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US" dirty="0"/>
              <a:t>Welcome to Robotics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Autonomy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/>
              <a:t>What is an autonomy (autonomous)?</a:t>
            </a:r>
          </a:p>
          <a:p>
            <a:pPr lvl="0"/>
            <a:r>
              <a:rPr lang="en-US" dirty="0" smtClean="0"/>
              <a:t>Derived from ancient </a:t>
            </a:r>
            <a:r>
              <a:rPr lang="en-US" dirty="0" err="1" smtClean="0"/>
              <a:t>greek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Auto = self, nomos = “law”</a:t>
            </a:r>
          </a:p>
          <a:p>
            <a:pPr lvl="2"/>
            <a:r>
              <a:rPr lang="en-US" dirty="0" smtClean="0"/>
              <a:t>"one who gives oneself one's own law"</a:t>
            </a:r>
            <a:endParaRPr lang="en-US" b="1" dirty="0" smtClean="0"/>
          </a:p>
          <a:p>
            <a:r>
              <a:rPr lang="en-US" dirty="0" smtClean="0"/>
              <a:t>Be independent, free </a:t>
            </a:r>
            <a:r>
              <a:rPr lang="en-US" dirty="0"/>
              <a:t>of constraints</a:t>
            </a:r>
          </a:p>
          <a:p>
            <a:pPr lvl="0"/>
            <a:r>
              <a:rPr lang="en-US" dirty="0"/>
              <a:t>Able to act on ones own initiative</a:t>
            </a:r>
          </a:p>
          <a:p>
            <a:pPr lvl="0"/>
            <a:r>
              <a:rPr lang="en-US" dirty="0" smtClean="0"/>
              <a:t>For robots ==? 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REMOTE CONTROL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Agents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/>
              <a:t>What is an agent?</a:t>
            </a:r>
          </a:p>
          <a:p>
            <a:pPr lvl="0"/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err="1"/>
              <a:t>latin</a:t>
            </a:r>
            <a:r>
              <a:rPr lang="en-US" dirty="0"/>
              <a:t> word “AGERE” (</a:t>
            </a:r>
            <a:r>
              <a:rPr lang="en-US" dirty="0" err="1"/>
              <a:t>todo</a:t>
            </a:r>
            <a:r>
              <a:rPr lang="en-US" dirty="0" smtClean="0"/>
              <a:t>).</a:t>
            </a:r>
          </a:p>
          <a:p>
            <a:r>
              <a:rPr lang="en-US" dirty="0"/>
              <a:t>Acts on behalf of some other entity to achieve goal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Depends on the context: Real estate agent, chemical agent, etc.</a:t>
            </a:r>
          </a:p>
          <a:p>
            <a:r>
              <a:rPr lang="en-US" dirty="0" smtClean="0"/>
              <a:t>Autonomous Agent: An agent that works on behalf of someone else, but can make decisions on its own, guided by feedback (for example, from its sensors).</a:t>
            </a:r>
          </a:p>
          <a:p>
            <a:pPr marL="108000" lv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What is a </a:t>
            </a:r>
            <a:r>
              <a:rPr lang="en-US" dirty="0" smtClean="0"/>
              <a:t>robot? </a:t>
            </a:r>
            <a:r>
              <a:rPr lang="en-US" dirty="0"/>
              <a:t>(Cont.)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/>
              <a:t>Our definition of robot:</a:t>
            </a:r>
          </a:p>
          <a:p>
            <a:pPr lvl="1" rtl="0" hangingPunct="0"/>
            <a:r>
              <a:rPr lang="en-US" dirty="0"/>
              <a:t>For our purposes, a robot </a:t>
            </a:r>
            <a:r>
              <a:rPr lang="en-US" dirty="0" smtClean="0"/>
              <a:t>is? </a:t>
            </a:r>
          </a:p>
          <a:p>
            <a:pPr lvl="2" rtl="0" hangingPunct="0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autonomous agent, acting independently. Our environment is the real world.</a:t>
            </a:r>
          </a:p>
          <a:p>
            <a:pPr lvl="2" rtl="0" hangingPunct="0"/>
            <a:r>
              <a:rPr lang="en-US" dirty="0"/>
              <a:t>The robot can sense its environment (including its own internal state) and act on it to achieve pre-defined goals.</a:t>
            </a:r>
          </a:p>
          <a:p>
            <a:pPr lvl="0"/>
            <a:r>
              <a:rPr lang="en-US" dirty="0"/>
              <a:t>Robotics: The study of </a:t>
            </a:r>
            <a:r>
              <a:rPr lang="en-US" dirty="0" smtClean="0"/>
              <a:t>robots </a:t>
            </a:r>
            <a:r>
              <a:rPr lang="en-US" dirty="0"/>
              <a:t>– their design, construction, capabilities and purpose.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Slavic word </a:t>
            </a:r>
            <a:r>
              <a:rPr lang="en-US" i="1" dirty="0" err="1" smtClean="0"/>
              <a:t>robota</a:t>
            </a:r>
            <a:r>
              <a:rPr lang="en-US" dirty="0" smtClean="0"/>
              <a:t> (“forced laborer”)</a:t>
            </a:r>
          </a:p>
          <a:p>
            <a:r>
              <a:rPr lang="en-US" dirty="0"/>
              <a:t>F</a:t>
            </a:r>
            <a:r>
              <a:rPr lang="en-US" dirty="0" smtClean="0"/>
              <a:t>irst applied as a term for artificial automata in a 1920 play </a:t>
            </a:r>
          </a:p>
          <a:p>
            <a:pPr lvl="1"/>
            <a:r>
              <a:rPr lang="en-US" i="1" dirty="0" smtClean="0"/>
              <a:t>R.U.R. </a:t>
            </a:r>
            <a:r>
              <a:rPr lang="en-US" dirty="0" smtClean="0"/>
              <a:t>(Rossum’s Universal Robots) , by the Czech writer, Karel </a:t>
            </a:r>
            <a:r>
              <a:rPr lang="en-US" dirty="0" err="1" smtClean="0"/>
              <a:t>Čapek</a:t>
            </a:r>
            <a:endParaRPr lang="en-US" dirty="0" smtClean="0"/>
          </a:p>
          <a:p>
            <a:r>
              <a:rPr lang="en-US" dirty="0" smtClean="0"/>
              <a:t>Self-operating machines date back to the ancient China, Greece and Ptolemaic Egypt.</a:t>
            </a:r>
          </a:p>
          <a:p>
            <a:pPr lvl="1"/>
            <a:r>
              <a:rPr lang="en-US" dirty="0" smtClean="0"/>
              <a:t>Resembling humans and animals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00" lvl="1" rtl="0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2400" dirty="0"/>
              <a:t>Isaac </a:t>
            </a:r>
            <a:r>
              <a:rPr lang="en-US" sz="2400" dirty="0" smtClean="0"/>
              <a:t>Asimov, scientist and science </a:t>
            </a:r>
            <a:r>
              <a:rPr lang="en-US" sz="2400" dirty="0"/>
              <a:t>f</a:t>
            </a:r>
            <a:r>
              <a:rPr lang="en-US" sz="2400" dirty="0" smtClean="0"/>
              <a:t>iction </a:t>
            </a:r>
            <a:r>
              <a:rPr lang="en-US" sz="2400" dirty="0"/>
              <a:t>a</a:t>
            </a:r>
            <a:r>
              <a:rPr lang="en-US" sz="2400" dirty="0" smtClean="0"/>
              <a:t>uthor coined the word “Robotics” to describe the field of study.</a:t>
            </a:r>
          </a:p>
          <a:p>
            <a:r>
              <a:rPr lang="en-US" sz="2400" dirty="0" smtClean="0"/>
              <a:t>Asimov </a:t>
            </a:r>
            <a:r>
              <a:rPr lang="en-US" sz="2400" dirty="0"/>
              <a:t>proposed in "Runaround" (1942) the 3 Laws of Robotics</a:t>
            </a:r>
            <a:r>
              <a:rPr lang="en-US" sz="2400" dirty="0" smtClean="0"/>
              <a:t>:</a:t>
            </a:r>
          </a:p>
          <a:p>
            <a:pPr lvl="1" rtl="0" hangingPunct="0"/>
            <a:r>
              <a:rPr lang="en-US" sz="2000" dirty="0"/>
              <a:t>A robot may not injure a human being or, through inaction, allow a human being to come to harm</a:t>
            </a:r>
            <a:r>
              <a:rPr lang="en-US" sz="2000" dirty="0" smtClean="0"/>
              <a:t>.</a:t>
            </a:r>
          </a:p>
          <a:p>
            <a:pPr lvl="1" rtl="0" hangingPunct="0"/>
            <a:r>
              <a:rPr lang="en-US" sz="2000" dirty="0"/>
              <a:t>A robot must obey any orders given to it by human beings, except where such orders would conflict with the First Law</a:t>
            </a:r>
            <a:r>
              <a:rPr lang="en-US" sz="2000" dirty="0" smtClean="0"/>
              <a:t>.</a:t>
            </a:r>
          </a:p>
          <a:p>
            <a:pPr lvl="1" rtl="0" hangingPunct="0"/>
            <a:r>
              <a:rPr lang="en-US" sz="2000" dirty="0"/>
              <a:t>A robot must protect its own existence as long as such protection does not conflict with the First or Second Law</a:t>
            </a:r>
            <a:r>
              <a:rPr lang="en-US" sz="2000" dirty="0" smtClean="0"/>
              <a:t>.</a:t>
            </a:r>
          </a:p>
          <a:p>
            <a:r>
              <a:rPr lang="en-US" dirty="0" smtClean="0"/>
              <a:t>Hollywood broke these rules in “The terminator” [1984], “Transformers”[2007] movies</a:t>
            </a:r>
            <a:endParaRPr lang="en-US" dirty="0"/>
          </a:p>
          <a:p>
            <a:pPr lvl="3" rtl="0" hangingPunct="0"/>
            <a:endParaRPr lang="en-US" dirty="0"/>
          </a:p>
          <a:p>
            <a:pPr lvl="3" rtl="0" hangingPunct="0"/>
            <a:endParaRPr lang="en-US" dirty="0"/>
          </a:p>
          <a:p>
            <a:pPr lvl="3" rtl="0" hangingPunct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82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The First Robots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/>
              <a:t>Grey Walter's Tortoises (1940):</a:t>
            </a:r>
          </a:p>
          <a:p>
            <a:pPr lvl="1" rtl="0" hangingPunct="0"/>
            <a:r>
              <a:rPr lang="en-US" dirty="0"/>
              <a:t>Simulated biological systems (</a:t>
            </a:r>
            <a:r>
              <a:rPr lang="en-US" dirty="0" err="1"/>
              <a:t>biomemetic</a:t>
            </a:r>
            <a:r>
              <a:rPr lang="en-US" dirty="0"/>
              <a:t>).</a:t>
            </a:r>
          </a:p>
          <a:p>
            <a:pPr lvl="1" rtl="0" hangingPunct="0"/>
            <a:r>
              <a:rPr lang="en-US" dirty="0" smtClean="0"/>
              <a:t>Machines with </a:t>
            </a:r>
            <a:r>
              <a:rPr lang="en-US" dirty="0"/>
              <a:t>simple sensors </a:t>
            </a:r>
            <a:r>
              <a:rPr lang="en-US" dirty="0" smtClean="0"/>
              <a:t>that could</a:t>
            </a:r>
            <a:r>
              <a:rPr lang="en-US" dirty="0"/>
              <a:t>: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 smtClean="0"/>
              <a:t>React to light - detect/follow/avoid light.</a:t>
            </a:r>
            <a:endParaRPr lang="en-US" dirty="0"/>
          </a:p>
          <a:p>
            <a:pPr lvl="2" rtl="0" hangingPunct="0">
              <a:spcBef>
                <a:spcPts val="0"/>
              </a:spcBef>
            </a:pPr>
            <a:r>
              <a:rPr lang="en-US" dirty="0"/>
              <a:t>Track/Move/Avoid obstacles.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 smtClean="0"/>
              <a:t>Feed (</a:t>
            </a:r>
            <a:r>
              <a:rPr lang="en-US" dirty="0"/>
              <a:t>recharge batteries</a:t>
            </a:r>
            <a:r>
              <a:rPr lang="en-US" dirty="0" smtClean="0"/>
              <a:t>) – robots could find </a:t>
            </a:r>
            <a:r>
              <a:rPr lang="en-US" dirty="0"/>
              <a:t>their way to a recharging station when they ran low on battery power</a:t>
            </a:r>
          </a:p>
          <a:p>
            <a:pPr lvl="1" rtl="0" hangingPunct="0"/>
            <a:r>
              <a:rPr lang="en-US" dirty="0" smtClean="0"/>
              <a:t>Simple reasoning:</a:t>
            </a:r>
          </a:p>
          <a:p>
            <a:pPr lvl="2" rtl="0" hangingPunct="0">
              <a:spcBef>
                <a:spcPts val="0"/>
              </a:spcBef>
            </a:pPr>
            <a:r>
              <a:rPr lang="en-US" dirty="0"/>
              <a:t>R</a:t>
            </a:r>
            <a:r>
              <a:rPr lang="en-US" dirty="0" smtClean="0"/>
              <a:t>eactive control using </a:t>
            </a:r>
            <a:r>
              <a:rPr lang="en-US" dirty="0"/>
              <a:t>a collection of prioritized “</a:t>
            </a:r>
            <a:r>
              <a:rPr lang="en-US" dirty="0" smtClean="0"/>
              <a:t>reflexes”. </a:t>
            </a:r>
            <a:endParaRPr lang="en-US" dirty="0"/>
          </a:p>
          <a:p>
            <a:pPr lvl="2" rtl="0" hangingPunct="0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still lead to complex behavior (emergent phenomena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026" name="Picture 2" descr="ELSIE - annotated image from Life magazine May 15, 19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07" y="655637"/>
            <a:ext cx="2362200" cy="23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5512" y="7024171"/>
            <a:ext cx="738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://cyberneticzoo.com/cyberneticanimals/elsie-cyberneticanimals/elsie/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6517513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The First Robots (cont.)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1"/>
            <a:r>
              <a:rPr lang="en-US" dirty="0" err="1"/>
              <a:t>Braitenberg's</a:t>
            </a:r>
            <a:r>
              <a:rPr lang="en-US" dirty="0"/>
              <a:t> vehicles (1984</a:t>
            </a:r>
            <a:r>
              <a:rPr lang="en-US" dirty="0" smtClean="0"/>
              <a:t>):</a:t>
            </a:r>
            <a:endParaRPr lang="en-US" dirty="0"/>
          </a:p>
          <a:p>
            <a:pPr lvl="2" rtl="0" hangingPunct="0"/>
            <a:r>
              <a:rPr lang="en-US" dirty="0"/>
              <a:t>Not actually built (by him) but </a:t>
            </a:r>
            <a:r>
              <a:rPr lang="en-US" dirty="0" smtClean="0"/>
              <a:t>proposed.</a:t>
            </a:r>
          </a:p>
          <a:p>
            <a:pPr lvl="2" rtl="0" hangingPunct="0"/>
            <a:r>
              <a:rPr lang="en-US" dirty="0" smtClean="0"/>
              <a:t>Started </a:t>
            </a:r>
            <a:r>
              <a:rPr lang="en-US" dirty="0"/>
              <a:t>out with a single motor and a single light sensor, and gradually progressed to more motors and more sensors, and more interesting connections between them. </a:t>
            </a:r>
          </a:p>
          <a:p>
            <a:pPr lvl="1"/>
            <a:r>
              <a:rPr lang="en-US" dirty="0" smtClean="0"/>
              <a:t>Excitatory </a:t>
            </a:r>
            <a:r>
              <a:rPr lang="en-US" dirty="0"/>
              <a:t>and Inhibitory Connections</a:t>
            </a:r>
          </a:p>
          <a:p>
            <a:pPr lvl="2" rtl="0" hangingPunct="0"/>
            <a:r>
              <a:rPr lang="en-US" dirty="0"/>
              <a:t>Stronger signals could induce stronger response</a:t>
            </a:r>
            <a:r>
              <a:rPr lang="en-US" dirty="0" smtClean="0"/>
              <a:t>.</a:t>
            </a:r>
          </a:p>
          <a:p>
            <a:pPr lvl="3" rtl="0" hangingPunct="0"/>
            <a:r>
              <a:rPr lang="en-US" dirty="0"/>
              <a:t>For example, a light sensor could be connected directly to the wheels, so the stronger the light, the faster the robot moved, or even the inverse of the strength. </a:t>
            </a:r>
          </a:p>
          <a:p>
            <a:endParaRPr lang="en-US" dirty="0"/>
          </a:p>
          <a:p>
            <a:endParaRPr lang="en-US" dirty="0"/>
          </a:p>
          <a:p>
            <a:pPr lvl="2" rtl="0" hangingPunct="0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03" y="101405"/>
            <a:ext cx="31432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3112" y="6763305"/>
            <a:ext cx="608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*image from https</a:t>
            </a:r>
            <a:r>
              <a:rPr lang="en-US" dirty="0"/>
              <a:t>://en.wikipedia.org/wiki/Braitenberg_vehicle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Artificial </a:t>
            </a:r>
            <a:r>
              <a:rPr lang="en-US" dirty="0" smtClean="0"/>
              <a:t>Intelligence (AI)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study of "intelligent agents“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“devices that perceive their environment, take actions to maximize their chance of success at some goal” </a:t>
            </a:r>
            <a:r>
              <a:rPr lang="en-US" sz="2000" dirty="0" smtClean="0"/>
              <a:t>*Wikipedia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Field created in 1956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Minksy</a:t>
            </a:r>
            <a:r>
              <a:rPr lang="en-US" dirty="0"/>
              <a:t>, McCarthy, Newell, </a:t>
            </a:r>
            <a:r>
              <a:rPr lang="en-US" dirty="0" smtClean="0"/>
              <a:t>Simon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Produced “Ground breaking” programs that could: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Play and win checkers, solve word problems, prove logical theorems, speak English.</a:t>
            </a:r>
          </a:p>
        </p:txBody>
      </p:sp>
    </p:spTree>
    <p:extLst>
      <p:ext uri="{BB962C8B-B14F-4D97-AF65-F5344CB8AC3E}">
        <p14:creationId xmlns:p14="http://schemas.microsoft.com/office/powerpoint/2010/main" val="24928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Early AI Inspired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621193"/>
            <a:ext cx="7620000" cy="4978044"/>
          </a:xfrm>
        </p:spPr>
        <p:txBody>
          <a:bodyPr/>
          <a:lstStyle/>
          <a:p>
            <a:r>
              <a:rPr lang="en-US" dirty="0" err="1" smtClean="0"/>
              <a:t>Shakey</a:t>
            </a:r>
            <a:r>
              <a:rPr lang="en-US" dirty="0" smtClean="0"/>
              <a:t> the robot (66 – 72)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First </a:t>
            </a:r>
            <a:r>
              <a:rPr lang="en-US" dirty="0"/>
              <a:t>general-purpose mobile </a:t>
            </a:r>
            <a:r>
              <a:rPr lang="en-US" dirty="0">
                <a:hlinkClick r:id="rId2" tooltip="Robot"/>
              </a:rPr>
              <a:t>robot</a:t>
            </a:r>
            <a:r>
              <a:rPr lang="en-US" dirty="0"/>
              <a:t> to </a:t>
            </a:r>
            <a:r>
              <a:rPr lang="en-US" dirty="0" smtClean="0"/>
              <a:t>use “reason”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Could </a:t>
            </a:r>
            <a:r>
              <a:rPr lang="en-US" dirty="0"/>
              <a:t>analyze </a:t>
            </a:r>
            <a:r>
              <a:rPr lang="en-US" dirty="0" smtClean="0"/>
              <a:t>commands, break </a:t>
            </a:r>
            <a:r>
              <a:rPr lang="en-US" dirty="0"/>
              <a:t>them down into basic chunks by </a:t>
            </a:r>
            <a:r>
              <a:rPr lang="en-US" dirty="0" smtClean="0"/>
              <a:t>itself.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Used </a:t>
            </a:r>
            <a:r>
              <a:rPr lang="en-US" dirty="0"/>
              <a:t>a camera &amp; bumper sensors to create a "model" </a:t>
            </a:r>
            <a:r>
              <a:rPr lang="en-US" dirty="0" smtClean="0"/>
              <a:t>of it's </a:t>
            </a:r>
            <a:r>
              <a:rPr lang="en-US" dirty="0"/>
              <a:t>environment to help it create and execute plans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HILAIRE(1970's)</a:t>
            </a:r>
          </a:p>
          <a:p>
            <a:pPr lvl="1"/>
            <a:r>
              <a:rPr lang="en-US" dirty="0" smtClean="0"/>
              <a:t>Camera</a:t>
            </a:r>
            <a:r>
              <a:rPr lang="en-US" dirty="0"/>
              <a:t>, ultrasound sensors,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laser </a:t>
            </a:r>
            <a:r>
              <a:rPr lang="en-US" dirty="0"/>
              <a:t>rangefinder</a:t>
            </a:r>
            <a:r>
              <a:rPr lang="en-US" dirty="0" smtClean="0"/>
              <a:t>.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2" y="1341437"/>
            <a:ext cx="1371600" cy="31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cyberneticzoo.com/wp-content/uploads/Hilare-Buckley-ArtsetMetiers%20065-x6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4892091"/>
            <a:ext cx="24384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2" y="5761037"/>
            <a:ext cx="1924315" cy="13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AI </a:t>
            </a:r>
            <a:r>
              <a:rPr lang="en-US" dirty="0" err="1" smtClean="0"/>
              <a:t>Insired</a:t>
            </a:r>
            <a:r>
              <a:rPr lang="en-US" dirty="0" smtClean="0"/>
              <a:t> Robots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Rover (</a:t>
            </a:r>
            <a:r>
              <a:rPr lang="en-US" dirty="0"/>
              <a:t>6</a:t>
            </a:r>
            <a:r>
              <a:rPr lang="en-US" dirty="0" smtClean="0"/>
              <a:t>0’s – current):</a:t>
            </a:r>
          </a:p>
          <a:p>
            <a:pPr lvl="1"/>
            <a:r>
              <a:rPr lang="en-US" dirty="0" smtClean="0"/>
              <a:t>A space exploration vehicle</a:t>
            </a:r>
          </a:p>
          <a:p>
            <a:pPr lvl="1"/>
            <a:r>
              <a:rPr lang="en-US" dirty="0" smtClean="0"/>
              <a:t>Some were fully autonomous</a:t>
            </a:r>
          </a:p>
          <a:p>
            <a:pPr lvl="1"/>
            <a:r>
              <a:rPr lang="en-US" dirty="0"/>
              <a:t>Camera and Ultrasound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platform advancement)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34" y="3703637"/>
            <a:ext cx="377227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834" y="6913344"/>
            <a:ext cx="7993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3"/>
              </a:rPr>
              <a:t>* http</a:t>
            </a:r>
            <a:r>
              <a:rPr lang="en-US" sz="1600" dirty="0">
                <a:hlinkClick r:id="rId3"/>
              </a:rPr>
              <a:t>://cyberneticzoo.com/cyberneticanimals/1977-hilare-autonomous-mobile-robot-french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** https</a:t>
            </a:r>
            <a:r>
              <a:rPr lang="en-US" sz="1600" dirty="0"/>
              <a:t>://en.wikipedia.org/wiki/Rover_(space_exploration)</a:t>
            </a:r>
          </a:p>
        </p:txBody>
      </p:sp>
    </p:spTree>
    <p:extLst>
      <p:ext uri="{BB962C8B-B14F-4D97-AF65-F5344CB8AC3E}">
        <p14:creationId xmlns:p14="http://schemas.microsoft.com/office/powerpoint/2010/main" val="26154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Topics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 smtClean="0"/>
              <a:t>Class syllabus</a:t>
            </a:r>
          </a:p>
          <a:p>
            <a:r>
              <a:rPr lang="en-US" dirty="0" smtClean="0"/>
              <a:t>Introduction to Robots</a:t>
            </a:r>
            <a:endParaRPr lang="en-US" dirty="0"/>
          </a:p>
          <a:p>
            <a:pPr lvl="0"/>
            <a:r>
              <a:rPr lang="en-US" dirty="0"/>
              <a:t>Start building the robot</a:t>
            </a:r>
          </a:p>
          <a:p>
            <a:pPr marL="108000" lv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Robots today and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job is repetitive, and only requires basic </a:t>
            </a:r>
            <a:r>
              <a:rPr lang="en-US" dirty="0" smtClean="0"/>
              <a:t>direction following </a:t>
            </a:r>
            <a:r>
              <a:rPr lang="en-US" dirty="0"/>
              <a:t>and decision making skills, a robot </a:t>
            </a:r>
            <a:r>
              <a:rPr lang="en-US" dirty="0" smtClean="0"/>
              <a:t>can AND </a:t>
            </a:r>
            <a:r>
              <a:rPr lang="en-US" dirty="0"/>
              <a:t>will wind up doing it. </a:t>
            </a:r>
            <a:endParaRPr lang="en-US" dirty="0" smtClean="0"/>
          </a:p>
          <a:p>
            <a:pPr lvl="1"/>
            <a:r>
              <a:rPr lang="en-US" dirty="0" smtClean="0"/>
              <a:t>Corporations </a:t>
            </a:r>
            <a:r>
              <a:rPr lang="en-US" dirty="0"/>
              <a:t>are </a:t>
            </a:r>
            <a:r>
              <a:rPr lang="en-US" dirty="0" smtClean="0"/>
              <a:t>profit driven.</a:t>
            </a:r>
          </a:p>
          <a:p>
            <a:pPr lvl="1"/>
            <a:r>
              <a:rPr lang="en-US" dirty="0" smtClean="0"/>
              <a:t>Machines will replace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Future of Robotics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2993" r="-6061" b="7345"/>
          <a:stretch/>
        </p:blipFill>
        <p:spPr bwMode="auto">
          <a:xfrm>
            <a:off x="773112" y="1341437"/>
            <a:ext cx="9482667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Future of </a:t>
            </a:r>
            <a:r>
              <a:rPr lang="en-US" dirty="0" smtClean="0"/>
              <a:t>Robotics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13603" r="19744" b="4724"/>
          <a:stretch/>
        </p:blipFill>
        <p:spPr bwMode="auto">
          <a:xfrm>
            <a:off x="925512" y="1798637"/>
            <a:ext cx="6949440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5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Future of Robotics (cont.)</a:t>
            </a:r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0" y="1768475"/>
            <a:ext cx="7221817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2" y="6446837"/>
            <a:ext cx="77628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Robot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our purposes, a robot is an autonomous agent, acting independently. Our environment is the real world.</a:t>
            </a:r>
          </a:p>
          <a:p>
            <a:pPr lvl="1" rtl="0" hangingPunct="0"/>
            <a:r>
              <a:rPr lang="en-US" dirty="0" smtClean="0"/>
              <a:t>The </a:t>
            </a:r>
            <a:r>
              <a:rPr lang="en-US" dirty="0"/>
              <a:t>robot can sense its environment (including its own internal state) and act on it to achieve pre-defined goals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Robot </a:t>
            </a:r>
            <a:r>
              <a:rPr lang="en-US" dirty="0" smtClean="0"/>
              <a:t>Components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robot needs to have: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physical body – robots </a:t>
            </a:r>
            <a:r>
              <a:rPr lang="en-US" dirty="0" smtClean="0"/>
              <a:t>act </a:t>
            </a:r>
            <a:r>
              <a:rPr lang="en-US" dirty="0"/>
              <a:t>in the physical </a:t>
            </a:r>
            <a:r>
              <a:rPr lang="en-US" dirty="0" smtClean="0"/>
              <a:t>world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Sensors</a:t>
            </a:r>
          </a:p>
          <a:p>
            <a:pPr lvl="2">
              <a:spcBef>
                <a:spcPts val="0"/>
              </a:spcBef>
            </a:pPr>
            <a:r>
              <a:rPr lang="en-US" dirty="0"/>
              <a:t>receive information from the outside </a:t>
            </a:r>
            <a:r>
              <a:rPr lang="en-US" dirty="0" smtClean="0"/>
              <a:t>world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 smtClean="0"/>
              <a:t>controller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Includes a computer for the needed computations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Actuators and effectors – devices that enable the robot to affect the environment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By exerting forces upon it or moving through it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Include artificial muscles and electric motors</a:t>
            </a:r>
          </a:p>
          <a:p>
            <a:pPr marL="1512000" lvl="3" indent="0">
              <a:spcBef>
                <a:spcPts val="0"/>
              </a:spcBef>
              <a:buNone/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 smtClean="0"/>
          </a:p>
          <a:p>
            <a:pPr marL="540000" lvl="1" indent="0">
              <a:spcBef>
                <a:spcPts val="0"/>
              </a:spcBef>
              <a:buNone/>
            </a:pPr>
            <a:endParaRPr lang="en-US" dirty="0"/>
          </a:p>
          <a:p>
            <a:pPr marL="108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Robot Components (cont.)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2" y="1874837"/>
            <a:ext cx="60960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3112" y="6294437"/>
            <a:ext cx="472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*https</a:t>
            </a:r>
            <a:r>
              <a:rPr lang="en-US" dirty="0"/>
              <a:t>://en.wikipedia.org/wiki/Intelligent_agent</a:t>
            </a:r>
          </a:p>
        </p:txBody>
      </p:sp>
    </p:spTree>
    <p:extLst>
      <p:ext uri="{BB962C8B-B14F-4D97-AF65-F5344CB8AC3E}">
        <p14:creationId xmlns:p14="http://schemas.microsoft.com/office/powerpoint/2010/main" val="36672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Let’s </a:t>
            </a:r>
            <a:r>
              <a:rPr lang="en-US" dirty="0" smtClean="0"/>
              <a:t>start working with robots!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Course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Tzipora</a:t>
            </a:r>
            <a:r>
              <a:rPr lang="en-US" sz="2800" dirty="0" smtClean="0"/>
              <a:t> </a:t>
            </a:r>
            <a:r>
              <a:rPr lang="en-US" sz="2800" dirty="0" err="1" smtClean="0"/>
              <a:t>Halevi</a:t>
            </a:r>
            <a:r>
              <a:rPr lang="en-US" sz="2800" dirty="0" smtClean="0"/>
              <a:t>, Assistant Professor</a:t>
            </a:r>
            <a:br>
              <a:rPr lang="en-US" sz="2800" dirty="0" smtClean="0"/>
            </a:br>
            <a:r>
              <a:rPr lang="en-US" sz="2800" dirty="0" smtClean="0"/>
              <a:t>email: </a:t>
            </a:r>
            <a:r>
              <a:rPr lang="en-US" sz="2800" dirty="0" smtClean="0">
                <a:hlinkClick r:id="rId2"/>
              </a:rPr>
              <a:t>halevi@cis.brooklyn.cuny.edu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Office Hours: Mondays, 3:15pm – 6:15pm</a:t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dirty="0"/>
              <a:t> </a:t>
            </a:r>
            <a:r>
              <a:rPr lang="en-US" sz="2800" dirty="0" smtClean="0"/>
              <a:t>      </a:t>
            </a:r>
            <a:r>
              <a:rPr lang="en-US" sz="2800" dirty="0" err="1" smtClean="0"/>
              <a:t>Ingersol</a:t>
            </a:r>
            <a:r>
              <a:rPr lang="en-US" sz="2800" dirty="0" smtClean="0"/>
              <a:t> </a:t>
            </a:r>
            <a:r>
              <a:rPr lang="en-US" sz="2800" dirty="0"/>
              <a:t>room 2156A</a:t>
            </a:r>
            <a:endParaRPr lang="en-US" sz="2800" dirty="0" smtClean="0"/>
          </a:p>
          <a:p>
            <a:r>
              <a:rPr lang="en-US" sz="2800" dirty="0" smtClean="0"/>
              <a:t>Course has 6 units. Each unit includes:</a:t>
            </a:r>
          </a:p>
          <a:p>
            <a:pPr lvl="1"/>
            <a:r>
              <a:rPr lang="en-US" sz="2400" dirty="0" smtClean="0"/>
              <a:t>1-2 </a:t>
            </a:r>
            <a:r>
              <a:rPr lang="en-US" sz="2400" dirty="0" err="1" smtClean="0"/>
              <a:t>Lecures</a:t>
            </a:r>
            <a:endParaRPr lang="en-US" sz="2400" dirty="0" smtClean="0"/>
          </a:p>
          <a:p>
            <a:pPr lvl="1"/>
            <a:r>
              <a:rPr lang="en-US" sz="2400" smtClean="0"/>
              <a:t>1-2 labs</a:t>
            </a:r>
            <a:endParaRPr lang="en-US" sz="2400" dirty="0" smtClean="0"/>
          </a:p>
          <a:p>
            <a:pPr lvl="1"/>
            <a:r>
              <a:rPr lang="en-US" sz="2400" dirty="0" smtClean="0"/>
              <a:t>1-2 assignments</a:t>
            </a:r>
          </a:p>
          <a:p>
            <a:pPr lvl="1"/>
            <a:r>
              <a:rPr lang="en-US" sz="2400" dirty="0" smtClean="0"/>
              <a:t>Class 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96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Course Syllabus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Attendance: This is a hands-on course. There is no option of making up missed labs.</a:t>
            </a:r>
          </a:p>
          <a:p>
            <a:r>
              <a:rPr lang="en-US" sz="2800" dirty="0" smtClean="0"/>
              <a:t>Lab with two partners per group</a:t>
            </a:r>
          </a:p>
          <a:p>
            <a:pPr lvl="1" rtl="0" hangingPunct="0"/>
            <a:r>
              <a:rPr lang="en-US" sz="2400" dirty="0" smtClean="0"/>
              <a:t>Hands-on session using Lego Robot (</a:t>
            </a:r>
            <a:r>
              <a:rPr lang="en-US" sz="2400" dirty="0" err="1" smtClean="0"/>
              <a:t>Mindstorm</a:t>
            </a:r>
            <a:r>
              <a:rPr lang="en-US" sz="2400" dirty="0" smtClean="0"/>
              <a:t> NXT).</a:t>
            </a:r>
          </a:p>
          <a:p>
            <a:r>
              <a:rPr lang="en-US" dirty="0" smtClean="0"/>
              <a:t>Books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Autonomous </a:t>
            </a:r>
            <a:r>
              <a:rPr lang="en-US" dirty="0"/>
              <a:t>Robots: From biological inspiration to implementation and control, by George </a:t>
            </a:r>
            <a:r>
              <a:rPr lang="en-US" dirty="0" err="1"/>
              <a:t>Bekey</a:t>
            </a:r>
            <a:r>
              <a:rPr lang="en-US" dirty="0" smtClean="0"/>
              <a:t>, </a:t>
            </a:r>
            <a:r>
              <a:rPr lang="en-US" dirty="0"/>
              <a:t>MIT Press, </a:t>
            </a:r>
            <a:r>
              <a:rPr lang="en-US" dirty="0" smtClean="0"/>
              <a:t>2005 (recommended)</a:t>
            </a:r>
          </a:p>
          <a:p>
            <a:pPr lvl="1"/>
            <a:r>
              <a:rPr lang="en-US" dirty="0"/>
              <a:t>The Robotics Primer</a:t>
            </a:r>
            <a:r>
              <a:rPr lang="en-US" dirty="0" smtClean="0"/>
              <a:t>, </a:t>
            </a:r>
            <a:r>
              <a:rPr lang="en-US" dirty="0" err="1" smtClean="0"/>
              <a:t>Mataric</a:t>
            </a:r>
            <a:r>
              <a:rPr lang="en-US" dirty="0" smtClean="0"/>
              <a:t>, 2007 </a:t>
            </a:r>
          </a:p>
          <a:p>
            <a:pPr marL="108000" indent="0">
              <a:buNone/>
            </a:pPr>
            <a:endParaRPr lang="en-US" dirty="0" smtClean="0"/>
          </a:p>
          <a:p>
            <a:pPr marL="1007999" lvl="2" indent="0" rtl="0">
              <a:buNone/>
            </a:pPr>
            <a:endParaRPr lang="en-US" dirty="0" smtClean="0"/>
          </a:p>
          <a:p>
            <a:pPr lvl="1" rtl="0"/>
            <a:endParaRPr lang="en-US" dirty="0" smtClean="0"/>
          </a:p>
          <a:p>
            <a:pPr lvl="1"/>
            <a:endParaRPr lang="en-US" dirty="0" smtClean="0"/>
          </a:p>
          <a:p>
            <a:pPr marL="108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Course Syllabus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Assignments include:</a:t>
            </a:r>
          </a:p>
          <a:p>
            <a:pPr lvl="1" rtl="0"/>
            <a:r>
              <a:rPr lang="en-US" sz="2400" dirty="0"/>
              <a:t>Written, take home</a:t>
            </a:r>
          </a:p>
          <a:p>
            <a:pPr lvl="1" rtl="0"/>
            <a:r>
              <a:rPr lang="en-US" sz="2400" smtClean="0"/>
              <a:t>Quizzes, </a:t>
            </a:r>
            <a:r>
              <a:rPr lang="en-US" sz="2400" dirty="0"/>
              <a:t>tests</a:t>
            </a:r>
          </a:p>
          <a:p>
            <a:pPr lvl="1" rtl="0"/>
            <a:r>
              <a:rPr lang="en-US" sz="2400" dirty="0"/>
              <a:t>In-class presentation</a:t>
            </a:r>
          </a:p>
          <a:p>
            <a:pPr lvl="2" rtl="0"/>
            <a:r>
              <a:rPr lang="en-US" sz="2000" dirty="0"/>
              <a:t>Demonstrations, slide-show, etc.</a:t>
            </a:r>
          </a:p>
          <a:p>
            <a:r>
              <a:rPr lang="en-US" sz="2800" dirty="0"/>
              <a:t>Grading = 6 unit material (10% each) + Final (30%) + </a:t>
            </a:r>
            <a:r>
              <a:rPr lang="en-US" sz="2800" dirty="0" err="1"/>
              <a:t>Attendance+Participation</a:t>
            </a:r>
            <a:r>
              <a:rPr lang="en-US" sz="2800" dirty="0"/>
              <a:t> (10</a:t>
            </a:r>
            <a:r>
              <a:rPr lang="en-US" sz="2800" dirty="0" smtClean="0"/>
              <a:t>%)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07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Unit A - Introduction to Robots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 smtClean="0"/>
              <a:t>Why study robotics?</a:t>
            </a:r>
          </a:p>
          <a:p>
            <a:pPr lvl="0"/>
            <a:r>
              <a:rPr lang="en-US" dirty="0" smtClean="0"/>
              <a:t>What </a:t>
            </a:r>
            <a:r>
              <a:rPr lang="en-US" dirty="0"/>
              <a:t>is a robot?</a:t>
            </a:r>
          </a:p>
          <a:p>
            <a:pPr lvl="0"/>
            <a:r>
              <a:rPr lang="en-US" dirty="0"/>
              <a:t>Robots in society</a:t>
            </a:r>
          </a:p>
          <a:p>
            <a:pPr lvl="0"/>
            <a:r>
              <a:rPr lang="en-US" dirty="0"/>
              <a:t>Robot components</a:t>
            </a:r>
          </a:p>
          <a:p>
            <a:pPr lvl="0"/>
            <a:r>
              <a:rPr lang="en-US" dirty="0"/>
              <a:t>Introduction to the course robots</a:t>
            </a:r>
          </a:p>
        </p:txBody>
      </p:sp>
    </p:spTree>
    <p:extLst>
      <p:ext uri="{BB962C8B-B14F-4D97-AF65-F5344CB8AC3E}">
        <p14:creationId xmlns:p14="http://schemas.microsoft.com/office/powerpoint/2010/main" val="1465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Unit A - Introduction to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Reading:</a:t>
            </a:r>
          </a:p>
          <a:p>
            <a:pPr lvl="1"/>
            <a:r>
              <a:rPr lang="en-US" dirty="0" smtClean="0"/>
              <a:t>Autonomous </a:t>
            </a:r>
            <a:r>
              <a:rPr lang="en-US" dirty="0"/>
              <a:t>Robots: From biological inspiration to implementation and control, by George </a:t>
            </a:r>
            <a:r>
              <a:rPr lang="en-US" dirty="0" err="1" smtClean="0"/>
              <a:t>Bekey</a:t>
            </a:r>
            <a:r>
              <a:rPr lang="en-US" dirty="0" smtClean="0"/>
              <a:t>, MIT </a:t>
            </a:r>
            <a:r>
              <a:rPr lang="en-US" dirty="0"/>
              <a:t>Press, 2005; chapter </a:t>
            </a:r>
            <a:r>
              <a:rPr lang="en-US" dirty="0" smtClean="0"/>
              <a:t>1.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Robotics Primer, chapters 1–3 (pages 1–28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Big Dog the rough-terrain quadruped </a:t>
            </a:r>
            <a:r>
              <a:rPr lang="en-US" dirty="0" smtClean="0"/>
              <a:t>robot, </a:t>
            </a:r>
            <a:r>
              <a:rPr lang="en-US" dirty="0" err="1" smtClean="0"/>
              <a:t>Raibert</a:t>
            </a:r>
            <a:r>
              <a:rPr lang="en-US" dirty="0" smtClean="0"/>
              <a:t> at. Al</a:t>
            </a:r>
          </a:p>
          <a:p>
            <a:pPr lvl="1"/>
            <a:r>
              <a:rPr lang="en-US" dirty="0"/>
              <a:t>Legged robots by </a:t>
            </a:r>
            <a:r>
              <a:rPr lang="en-US" dirty="0" err="1"/>
              <a:t>Raibert</a:t>
            </a:r>
            <a:endParaRPr lang="en-US" dirty="0"/>
          </a:p>
          <a:p>
            <a:pPr marL="540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Why study robotics?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/>
              <a:t>Introduction to computational </a:t>
            </a:r>
            <a:r>
              <a:rPr lang="en-US" dirty="0" smtClean="0"/>
              <a:t>aspects of robotics</a:t>
            </a:r>
          </a:p>
          <a:p>
            <a:pPr lvl="0"/>
            <a:r>
              <a:rPr lang="en-US" dirty="0" smtClean="0"/>
              <a:t>Interdisciplinary - related to other disciplines</a:t>
            </a:r>
          </a:p>
          <a:p>
            <a:pPr lvl="1"/>
            <a:r>
              <a:rPr lang="en-US" dirty="0" smtClean="0"/>
              <a:t>Artificial Intelligence, Computer Vision, Control Systems, Neuroscience, Biology</a:t>
            </a:r>
            <a:endParaRPr lang="en-US" dirty="0"/>
          </a:p>
          <a:p>
            <a:pPr lvl="0"/>
            <a:r>
              <a:rPr lang="en-US" dirty="0"/>
              <a:t>Instant feedback</a:t>
            </a:r>
          </a:p>
          <a:p>
            <a:pPr lvl="1" rtl="0" hangingPunct="0"/>
            <a:r>
              <a:rPr lang="en-US" dirty="0"/>
              <a:t>Robots moves, makes noises, etc.</a:t>
            </a:r>
          </a:p>
          <a:p>
            <a:pPr lvl="0"/>
            <a:r>
              <a:rPr lang="en-US" dirty="0"/>
              <a:t>Developing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Robots will change the world we live in</a:t>
            </a:r>
            <a:endParaRPr lang="en-US" dirty="0"/>
          </a:p>
          <a:p>
            <a:pPr lvl="1" rtl="0" hangingPunct="0"/>
            <a:r>
              <a:rPr lang="en-US" dirty="0" smtClean="0"/>
              <a:t>Potential future </a:t>
            </a:r>
            <a:r>
              <a:rPr lang="en-US" dirty="0"/>
              <a:t>career path...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What is a robot?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r>
              <a:rPr lang="en-US" dirty="0" smtClean="0"/>
              <a:t>“A </a:t>
            </a:r>
            <a:r>
              <a:rPr lang="en-US" b="1" dirty="0" smtClean="0"/>
              <a:t>robot</a:t>
            </a:r>
            <a:r>
              <a:rPr lang="en-US" dirty="0" smtClean="0"/>
              <a:t> (also called a </a:t>
            </a:r>
            <a:r>
              <a:rPr lang="en-US" b="1" dirty="0" smtClean="0"/>
              <a:t>droid</a:t>
            </a:r>
            <a:r>
              <a:rPr lang="en-US" dirty="0" smtClean="0"/>
              <a:t>) is a machine —especially one programmable by a computer— capable of carrying out a complex series of actions automatically.” – Wikipedia	</a:t>
            </a:r>
          </a:p>
          <a:p>
            <a:pPr lvl="2"/>
            <a:r>
              <a:rPr lang="en-US" dirty="0" smtClean="0"/>
              <a:t>Robots can be </a:t>
            </a:r>
            <a:r>
              <a:rPr lang="en-US" dirty="0" smtClean="0">
                <a:solidFill>
                  <a:schemeClr val="tx1"/>
                </a:solidFill>
              </a:rPr>
              <a:t>autonomous </a:t>
            </a:r>
            <a:r>
              <a:rPr lang="en-US" dirty="0" smtClean="0"/>
              <a:t>or semi-autonomous</a:t>
            </a:r>
          </a:p>
          <a:p>
            <a:pPr lvl="2"/>
            <a:r>
              <a:rPr lang="en-US" dirty="0" smtClean="0"/>
              <a:t>can refer to both physical robots and virtual software agents</a:t>
            </a:r>
          </a:p>
          <a:p>
            <a:r>
              <a:rPr lang="en-US" dirty="0" smtClean="0"/>
              <a:t>We </a:t>
            </a:r>
            <a:r>
              <a:rPr lang="en-US" dirty="0"/>
              <a:t>focus on “AUTONOMOUS” mobile robots. These robots can be considered “agents” in the physical world…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1279</Words>
  <Application>Microsoft Office PowerPoint</Application>
  <PresentationFormat>Custom</PresentationFormat>
  <Paragraphs>165</Paragraphs>
  <Slides>27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</vt:lpstr>
      <vt:lpstr>PowerPoint Presentation</vt:lpstr>
      <vt:lpstr>Topics</vt:lpstr>
      <vt:lpstr>Course Syllabus</vt:lpstr>
      <vt:lpstr>Course Syllabus (Cont.)</vt:lpstr>
      <vt:lpstr>Course Syllabus(cont.)</vt:lpstr>
      <vt:lpstr>Unit A - Introduction to Robots</vt:lpstr>
      <vt:lpstr>Unit A - Introduction to Robots</vt:lpstr>
      <vt:lpstr>Why study robotics?</vt:lpstr>
      <vt:lpstr>What is a robot?</vt:lpstr>
      <vt:lpstr>Autonomy</vt:lpstr>
      <vt:lpstr>Agents</vt:lpstr>
      <vt:lpstr>What is a robot? (Cont.)</vt:lpstr>
      <vt:lpstr>Robots History</vt:lpstr>
      <vt:lpstr>Robots History</vt:lpstr>
      <vt:lpstr>The First Robots</vt:lpstr>
      <vt:lpstr>The First Robots (cont.)</vt:lpstr>
      <vt:lpstr>Artificial Intelligence (AI)</vt:lpstr>
      <vt:lpstr>Early AI Inspired Robots</vt:lpstr>
      <vt:lpstr>AI Insired Robots (cont.)</vt:lpstr>
      <vt:lpstr>Robots today and in the Future</vt:lpstr>
      <vt:lpstr>Future of Robotics</vt:lpstr>
      <vt:lpstr>Future of Robotics (cont.)</vt:lpstr>
      <vt:lpstr>Future of Robotics (cont.)</vt:lpstr>
      <vt:lpstr>Robot Components</vt:lpstr>
      <vt:lpstr>Robot Components (cont.)</vt:lpstr>
      <vt:lpstr>Robot Components (cont.)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Tzipi</dc:creator>
  <cp:lastModifiedBy>Tzipi</cp:lastModifiedBy>
  <cp:revision>461</cp:revision>
  <dcterms:created xsi:type="dcterms:W3CDTF">2017-06-25T10:41:15Z</dcterms:created>
  <dcterms:modified xsi:type="dcterms:W3CDTF">2017-08-30T21:22:54Z</dcterms:modified>
</cp:coreProperties>
</file>